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2" r:id="rId3"/>
  </p:sldMasterIdLst>
  <p:notesMasterIdLst>
    <p:notesMasterId r:id="rId12"/>
  </p:notesMasterIdLst>
  <p:sldIdLst>
    <p:sldId id="256" r:id="rId4"/>
    <p:sldId id="257" r:id="rId5"/>
    <p:sldId id="258" r:id="rId6"/>
    <p:sldId id="259" r:id="rId7"/>
    <p:sldId id="260"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12AB6-73A6-433D-A865-5BEBAAD5F3D0}" type="datetimeFigureOut">
              <a:rPr lang="en-US" smtClean="0"/>
              <a:t>10/7/2016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38F533-8EAF-43A7-B0E8-5F04CEE9B6F7}" type="slidenum">
              <a:rPr lang="en-US" smtClean="0"/>
              <a:t>‹#›</a:t>
            </a:fld>
            <a:endParaRPr lang="en-US"/>
          </a:p>
        </p:txBody>
      </p:sp>
    </p:spTree>
    <p:extLst>
      <p:ext uri="{BB962C8B-B14F-4D97-AF65-F5344CB8AC3E}">
        <p14:creationId xmlns:p14="http://schemas.microsoft.com/office/powerpoint/2010/main" val="1898358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261A7E-D936-485F-AD47-9A056FD0146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10/7/2016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Header Placeholder 6"/>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402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2.png"/><Relationship Id="rId4" Type="http://schemas.microsoft.com/office/2007/relationships/hdphoto" Target="../media/hdphoto2.wdp"/></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41C93CB-F39A-4959-8EB5-003E352E214E}"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4421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41C93CB-F39A-4959-8EB5-003E352E214E}"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1544416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41C93CB-F39A-4959-8EB5-003E352E214E}"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645586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509809328"/>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4004138208"/>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4833434"/>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837767390"/>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234296525"/>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978370847"/>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2126963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376034894"/>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41C93CB-F39A-4959-8EB5-003E352E214E}"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428395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949562639"/>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010481905"/>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544546667"/>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2401196834"/>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20830147"/>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6215405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8104472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7403236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7015960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131016861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1C93CB-F39A-4959-8EB5-003E352E214E}" type="datetimeFigureOut">
              <a:rPr lang="en-US" smtClean="0"/>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870444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8745152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
        <p:nvSpPr>
          <p:cNvPr id="10" name="Content Placeholder 9"/>
          <p:cNvSpPr>
            <a:spLocks noGrp="1"/>
          </p:cNvSpPr>
          <p:nvPr>
            <p:ph sz="quarter" idx="11" hasCustomPrompt="1"/>
          </p:nvPr>
        </p:nvSpPr>
        <p:spPr>
          <a:xfrm>
            <a:off x="274639" y="1428750"/>
            <a:ext cx="9875837" cy="692150"/>
          </a:xfrm>
          <a:prstGeom prst="rect">
            <a:avLst/>
          </a:prstGeom>
        </p:spPr>
        <p:txBody>
          <a:bodyPr/>
          <a:lstStyle>
            <a:lvl1pPr marL="0" marR="0" indent="0"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599"/>
            </a:lvl1pPr>
          </a:lstStyle>
          <a:p>
            <a:pPr marL="335975" marR="0" lvl="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3999" dirty="0">
                <a:solidFill>
                  <a:schemeClr val="tx2"/>
                </a:solidFill>
              </a:rPr>
              <a:t>Subhead</a:t>
            </a:r>
            <a:endParaRPr lang="en-US" dirty="0"/>
          </a:p>
        </p:txBody>
      </p:sp>
    </p:spTree>
    <p:extLst>
      <p:ext uri="{BB962C8B-B14F-4D97-AF65-F5344CB8AC3E}">
        <p14:creationId xmlns:p14="http://schemas.microsoft.com/office/powerpoint/2010/main" val="110441421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212188297"/>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99762817"/>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018036"/>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77868917"/>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3182468736"/>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281844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8324615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564695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E41C93CB-F39A-4959-8EB5-003E352E214E}"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7092340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7861619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3081672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45488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716564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8041" y="6400105"/>
            <a:ext cx="1824225" cy="317073"/>
          </a:xfrm>
          <a:prstGeom prst="rect">
            <a:avLst/>
          </a:prstGeom>
        </p:spPr>
      </p:pic>
    </p:spTree>
    <p:extLst>
      <p:ext uri="{BB962C8B-B14F-4D97-AF65-F5344CB8AC3E}">
        <p14:creationId xmlns:p14="http://schemas.microsoft.com/office/powerpoint/2010/main" val="22061560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2908746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30011610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a:t>Click to edit Master text styles</a:t>
            </a:r>
          </a:p>
          <a:p>
            <a:pPr marL="403225" lvl="1" indent="-403225" algn="l" defTabSz="914363" rtl="0" eaLnBrk="1" latinLnBrk="0" hangingPunct="1">
              <a:lnSpc>
                <a:spcPct val="90000"/>
              </a:lnSpc>
              <a:spcBef>
                <a:spcPct val="20000"/>
              </a:spcBef>
              <a:buSzPct val="80000"/>
            </a:pPr>
            <a:r>
              <a:rPr lang="en-US"/>
              <a:t>Second level</a:t>
            </a:r>
          </a:p>
          <a:p>
            <a:pPr marL="403225" lvl="2" indent="-403225" algn="l" defTabSz="914363" rtl="0" eaLnBrk="1" latinLnBrk="0" hangingPunct="1">
              <a:lnSpc>
                <a:spcPct val="90000"/>
              </a:lnSpc>
              <a:spcBef>
                <a:spcPct val="20000"/>
              </a:spcBef>
              <a:buSzPct val="80000"/>
            </a:pPr>
            <a:r>
              <a:rPr lang="en-US"/>
              <a:t>Third level</a:t>
            </a:r>
          </a:p>
          <a:p>
            <a:pPr marL="403225" lvl="3" indent="-403225" algn="l" defTabSz="914363" rtl="0" eaLnBrk="1" latinLnBrk="0" hangingPunct="1">
              <a:lnSpc>
                <a:spcPct val="90000"/>
              </a:lnSpc>
              <a:spcBef>
                <a:spcPct val="20000"/>
              </a:spcBef>
              <a:buSzPct val="80000"/>
            </a:pPr>
            <a:r>
              <a:rPr lang="en-US"/>
              <a:t>Fourth level</a:t>
            </a:r>
          </a:p>
          <a:p>
            <a:pPr marL="403225" lvl="4" indent="-403225" algn="l" defTabSz="914363" rtl="0" eaLnBrk="1" latinLnBrk="0" hangingPunct="1">
              <a:lnSpc>
                <a:spcPct val="90000"/>
              </a:lnSpc>
              <a:spcBef>
                <a:spcPct val="20000"/>
              </a:spcBef>
              <a:buSzPct val="80000"/>
            </a:pPr>
            <a:r>
              <a:rPr lang="en-US"/>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14999793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a:t>Click to edit Master 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0105"/>
            <a:ext cx="1786115" cy="310449"/>
          </a:xfrm>
          <a:prstGeom prst="rect">
            <a:avLst/>
          </a:prstGeom>
        </p:spPr>
      </p:pic>
    </p:spTree>
    <p:extLst>
      <p:ext uri="{BB962C8B-B14F-4D97-AF65-F5344CB8AC3E}">
        <p14:creationId xmlns:p14="http://schemas.microsoft.com/office/powerpoint/2010/main" val="33857330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151" y="6409630"/>
            <a:ext cx="2081467" cy="361785"/>
          </a:xfrm>
          <a:prstGeom prst="rect">
            <a:avLst/>
          </a:prstGeom>
        </p:spPr>
      </p:pic>
    </p:spTree>
    <p:extLst>
      <p:ext uri="{BB962C8B-B14F-4D97-AF65-F5344CB8AC3E}">
        <p14:creationId xmlns:p14="http://schemas.microsoft.com/office/powerpoint/2010/main" val="5157733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E41C93CB-F39A-4959-8EB5-003E352E214E}" type="datetimeFigureOut">
              <a:rPr lang="en-US" smtClean="0"/>
              <a:t>10/7/2016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1369978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117968590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10330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3669705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9722325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996678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056463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9357577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28597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2094504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62654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41C93CB-F39A-4959-8EB5-003E352E214E}" type="datetimeFigureOut">
              <a:rPr lang="en-US" smtClean="0"/>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2331883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511618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C93CB-F39A-4959-8EB5-003E352E214E}" type="datetimeFigureOut">
              <a:rPr lang="en-US" smtClean="0"/>
              <a:t>10/7/2016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405274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C93CB-F39A-4959-8EB5-003E352E214E}"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322923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1C93CB-F39A-4959-8EB5-003E352E214E}" type="datetimeFigureOut">
              <a:rPr lang="en-US" smtClean="0"/>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1000CD-9EEB-4720-AA5D-55E699879AAA}" type="slidenum">
              <a:rPr lang="en-US" smtClean="0"/>
              <a:t>‹#›</a:t>
            </a:fld>
            <a:endParaRPr lang="en-US"/>
          </a:p>
        </p:txBody>
      </p:sp>
    </p:spTree>
    <p:extLst>
      <p:ext uri="{BB962C8B-B14F-4D97-AF65-F5344CB8AC3E}">
        <p14:creationId xmlns:p14="http://schemas.microsoft.com/office/powerpoint/2010/main" val="284877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C93CB-F39A-4959-8EB5-003E352E214E}" type="datetimeFigureOut">
              <a:rPr lang="en-US" smtClean="0"/>
              <a:t>10/7/2016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1000CD-9EEB-4720-AA5D-55E699879AAA}" type="slidenum">
              <a:rPr lang="en-US" smtClean="0"/>
              <a:t>‹#›</a:t>
            </a:fld>
            <a:endParaRPr lang="en-US"/>
          </a:p>
        </p:txBody>
      </p:sp>
    </p:spTree>
    <p:extLst>
      <p:ext uri="{BB962C8B-B14F-4D97-AF65-F5344CB8AC3E}">
        <p14:creationId xmlns:p14="http://schemas.microsoft.com/office/powerpoint/2010/main" val="2983430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585734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525468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sing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hyperlink" Target="http://mran.microsoft.com/" TargetMode="Externa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rijrajsingh/RDemo" TargetMode="External"/><Relationship Id="rId2" Type="http://schemas.openxmlformats.org/officeDocument/2006/relationships/hyperlink" Target="https://msdn.microsoft.com/en-us/microsoft-r/deployr-about" TargetMode="External"/><Relationship Id="rId1" Type="http://schemas.openxmlformats.org/officeDocument/2006/relationships/slideLayout" Target="../slideLayouts/slideLayout49.xml"/><Relationship Id="rId4" Type="http://schemas.openxmlformats.org/officeDocument/2006/relationships/hyperlink" Target="mailto:brsingh@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Introduction to </a:t>
            </a:r>
            <a:r>
              <a:rPr lang="en-US" dirty="0" err="1"/>
              <a:t>DeployR</a:t>
            </a:r>
            <a:r>
              <a:rPr lang="en-US" dirty="0"/>
              <a:t> </a:t>
            </a:r>
            <a:br>
              <a:rPr lang="en-US" dirty="0"/>
            </a:br>
            <a:endParaRPr lang="en-US" dirty="0"/>
          </a:p>
        </p:txBody>
      </p:sp>
      <p:sp>
        <p:nvSpPr>
          <p:cNvPr id="3" name="Text Placeholder 2"/>
          <p:cNvSpPr>
            <a:spLocks noGrp="1"/>
          </p:cNvSpPr>
          <p:nvPr>
            <p:ph type="body" sz="quarter" idx="10"/>
          </p:nvPr>
        </p:nvSpPr>
        <p:spPr>
          <a:xfrm>
            <a:off x="1" y="3861213"/>
            <a:ext cx="12188825" cy="990600"/>
          </a:xfrm>
        </p:spPr>
        <p:txBody>
          <a:bodyPr/>
          <a:lstStyle/>
          <a:p>
            <a:r>
              <a:rPr lang="en-US" sz="2800" dirty="0" err="1"/>
              <a:t>Brijraj</a:t>
            </a:r>
            <a:r>
              <a:rPr lang="en-US" sz="2800" dirty="0"/>
              <a:t> Singh</a:t>
            </a:r>
          </a:p>
          <a:p>
            <a:r>
              <a:rPr lang="en-US" sz="2800" dirty="0"/>
              <a:t>Sr. Tech. Evangelist</a:t>
            </a:r>
          </a:p>
          <a:p>
            <a:endParaRPr lang="en-US" sz="2800" dirty="0"/>
          </a:p>
        </p:txBody>
      </p:sp>
      <p:sp>
        <p:nvSpPr>
          <p:cNvPr id="4" name="TextBox 3"/>
          <p:cNvSpPr txBox="1"/>
          <p:nvPr/>
        </p:nvSpPr>
        <p:spPr>
          <a:xfrm>
            <a:off x="8499907" y="5440721"/>
            <a:ext cx="3446264" cy="1036937"/>
          </a:xfrm>
          <a:prstGeom prst="rect">
            <a:avLst/>
          </a:prstGeom>
          <a:noFill/>
        </p:spPr>
        <p:txBody>
          <a:bodyPr wrap="none" lIns="182832" tIns="146266" rIns="182832" bIns="146266" rtlCol="0">
            <a:sp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hlinkClick r:id="rId3"/>
              </a:rPr>
              <a:t>brsingh@Microsoft.com</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rPr>
              <a:t>@</a:t>
            </a:r>
            <a:r>
              <a:rPr kumimoji="0" lang="en-US" sz="2399" b="0" i="0" u="none" strike="noStrike" kern="0" cap="none" spc="0" normalizeH="0" baseline="0" noProof="0" dirty="0" err="1">
                <a:ln>
                  <a:noFill/>
                </a:ln>
                <a:gradFill>
                  <a:gsLst>
                    <a:gs pos="2917">
                      <a:srgbClr val="343434"/>
                    </a:gs>
                    <a:gs pos="30000">
                      <a:srgbClr val="343434"/>
                    </a:gs>
                  </a:gsLst>
                  <a:lin ang="5400000" scaled="0"/>
                </a:gradFill>
                <a:effectLst/>
                <a:uLnTx/>
                <a:uFillTx/>
                <a:latin typeface="Segoe UI Light"/>
              </a:rPr>
              <a:t>brijrajsingh</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p:txBody>
      </p:sp>
      <p:sp>
        <p:nvSpPr>
          <p:cNvPr id="5" name="Title 1"/>
          <p:cNvSpPr txBox="1">
            <a:spLocks/>
          </p:cNvSpPr>
          <p:nvPr/>
        </p:nvSpPr>
        <p:spPr>
          <a:xfrm>
            <a:off x="153948" y="422442"/>
            <a:ext cx="12188826" cy="1081551"/>
          </a:xfrm>
          <a:prstGeom prst="rect">
            <a:avLst/>
          </a:prstGeom>
        </p:spPr>
        <p:txBody>
          <a:bodyPr>
            <a:noAutofit/>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pPr marL="0" marR="0" lvl="0" indent="0" algn="ctr" defTabSz="913906" rtl="0" eaLnBrk="1" fontAlgn="auto" latinLnBrk="0" hangingPunct="1">
              <a:lnSpc>
                <a:spcPct val="90000"/>
              </a:lnSpc>
              <a:spcBef>
                <a:spcPct val="0"/>
              </a:spcBef>
              <a:spcAft>
                <a:spcPts val="0"/>
              </a:spcAft>
              <a:buClrTx/>
              <a:buSzTx/>
              <a:buFontTx/>
              <a:buNone/>
              <a:tabLst/>
              <a:defRPr/>
            </a:pPr>
            <a:r>
              <a:rPr kumimoji="0" lang="en-US" sz="5398" b="0" i="0" u="none" strike="noStrike" kern="1200" cap="none" spc="0" normalizeH="0" baseline="0" noProof="0" dirty="0">
                <a:ln w="3175">
                  <a:noFill/>
                </a:ln>
                <a:solidFill>
                  <a:srgbClr val="FFFFFF"/>
                </a:solidFill>
                <a:effectLst/>
                <a:uLnTx/>
                <a:uFillTx/>
                <a:latin typeface="Segoe UI Light"/>
                <a:ea typeface="+mn-ea"/>
                <a:cs typeface="Segoe UI" pitchFamily="34" charset="0"/>
              </a:rPr>
              <a:t>R tutorials and networking with Data scientists</a:t>
            </a:r>
          </a:p>
        </p:txBody>
      </p:sp>
    </p:spTree>
    <p:extLst>
      <p:ext uri="{BB962C8B-B14F-4D97-AF65-F5344CB8AC3E}">
        <p14:creationId xmlns:p14="http://schemas.microsoft.com/office/powerpoint/2010/main" val="198236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What is </a:t>
            </a:r>
            <a:r>
              <a:rPr kumimoji="0" lang="en-US" sz="5400" b="0" i="0" u="none" strike="noStrike" kern="0" cap="none" spc="-100" normalizeH="0" baseline="0" noProof="0" dirty="0" err="1">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DeployR</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is an integration technology for deploying R analytics in web, desktop, mobile and backend systems.</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lang="en-US" sz="3600" dirty="0">
                <a:solidFill>
                  <a:srgbClr val="00B0F0">
                    <a:alpha val="99000"/>
                  </a:srgbClr>
                </a:solidFill>
                <a:latin typeface="Segoe UI Light" pitchFamily="34" charset="0"/>
              </a:rPr>
              <a:t>Turns your R scripts into analytics web services.</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Help</a:t>
            </a:r>
            <a:r>
              <a:rPr kumimoji="0" lang="en-US" sz="3600" b="0" i="0" u="none" strike="noStrike" kern="1200" cap="none" spc="0" normalizeH="0" noProof="0" dirty="0">
                <a:ln>
                  <a:noFill/>
                </a:ln>
                <a:solidFill>
                  <a:srgbClr val="00B0F0">
                    <a:alpha val="99000"/>
                  </a:srgbClr>
                </a:solidFill>
                <a:effectLst/>
                <a:uLnTx/>
                <a:uFillTx/>
                <a:latin typeface="Segoe UI Light" pitchFamily="34" charset="0"/>
                <a:ea typeface="+mn-ea"/>
                <a:cs typeface="+mn-cs"/>
              </a:rPr>
              <a:t> the developers integrate R analytics into their applications without knowledge about R</a:t>
            </a:r>
          </a:p>
          <a:p>
            <a:pPr marL="460375" marR="0" lvl="0" indent="-460375" algn="l" defTabSz="914363" rtl="0" eaLnBrk="1" fontAlgn="auto" latinLnBrk="0" hangingPunct="1">
              <a:lnSpc>
                <a:spcPct val="90000"/>
              </a:lnSpc>
              <a:spcBef>
                <a:spcPct val="20000"/>
              </a:spcBef>
              <a:spcAft>
                <a:spcPts val="0"/>
              </a:spcAft>
              <a:buClrTx/>
              <a:buSzPct val="80000"/>
              <a:buFont typeface="Arial" pitchFamily="34" charset="0"/>
              <a:buChar char="•"/>
              <a:tabLst/>
              <a:defRPr/>
            </a:pP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enterprise provides scalability and security for business critical applications.</a:t>
            </a:r>
            <a:endPar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endParaRPr>
          </a:p>
        </p:txBody>
      </p:sp>
    </p:spTree>
    <p:extLst>
      <p:ext uri="{BB962C8B-B14F-4D97-AF65-F5344CB8AC3E}">
        <p14:creationId xmlns:p14="http://schemas.microsoft.com/office/powerpoint/2010/main" val="3877790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Basic Workflow</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78" y="1244102"/>
            <a:ext cx="10721243" cy="4369796"/>
          </a:xfrm>
          <a:prstGeom prst="rect">
            <a:avLst/>
          </a:prstGeom>
        </p:spPr>
      </p:pic>
    </p:spTree>
    <p:extLst>
      <p:ext uri="{BB962C8B-B14F-4D97-AF65-F5344CB8AC3E}">
        <p14:creationId xmlns:p14="http://schemas.microsoft.com/office/powerpoint/2010/main" val="274286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Data Scientist</a:t>
            </a:r>
            <a:r>
              <a:rPr kumimoji="0" lang="en-US" sz="5400" b="0" i="0" u="none" strike="noStrike" kern="0" cap="none" spc="-100" normalizeH="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 Developer collaboration</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672" y="886600"/>
            <a:ext cx="8079929" cy="5477746"/>
          </a:xfrm>
          <a:prstGeom prst="rect">
            <a:avLst/>
          </a:prstGeom>
        </p:spPr>
      </p:pic>
    </p:spTree>
    <p:extLst>
      <p:ext uri="{BB962C8B-B14F-4D97-AF65-F5344CB8AC3E}">
        <p14:creationId xmlns:p14="http://schemas.microsoft.com/office/powerpoint/2010/main" val="2987659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201" y="1162049"/>
            <a:ext cx="7924067" cy="5226957"/>
          </a:xfrm>
          <a:prstGeom prst="rect">
            <a:avLst/>
          </a:prstGeom>
        </p:spPr>
      </p:pic>
      <p:sp>
        <p:nvSpPr>
          <p:cNvPr id="3" name="Rectangle 2"/>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err="1">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DeployR</a:t>
            </a: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Architecture</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Tree>
    <p:extLst>
      <p:ext uri="{BB962C8B-B14F-4D97-AF65-F5344CB8AC3E}">
        <p14:creationId xmlns:p14="http://schemas.microsoft.com/office/powerpoint/2010/main" val="1695782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Where do I get it</a:t>
            </a:r>
            <a:r>
              <a:rPr kumimoji="0" lang="en-US" sz="5400" b="0" i="0" u="none" strike="noStrike" kern="0" cap="none" spc="-100" normalizeH="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 from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open </a:t>
            </a:r>
            <a:r>
              <a:rPr lang="en-US" sz="3600" dirty="0">
                <a:solidFill>
                  <a:srgbClr val="00B0F0">
                    <a:alpha val="99000"/>
                  </a:srgbClr>
                </a:solidFill>
                <a:latin typeface="Segoe UI Light" pitchFamily="34" charset="0"/>
              </a:rPr>
              <a:t>is available on </a:t>
            </a:r>
            <a:r>
              <a:rPr lang="en-US" sz="3600" dirty="0">
                <a:solidFill>
                  <a:srgbClr val="00B0F0">
                    <a:alpha val="99000"/>
                  </a:srgbClr>
                </a:solidFill>
                <a:latin typeface="Segoe UI Light" pitchFamily="34" charset="0"/>
                <a:hlinkClick r:id="rId2"/>
              </a:rPr>
              <a:t>http://mran.microsoft.com/</a:t>
            </a:r>
            <a:r>
              <a:rPr lang="en-US" sz="3600" dirty="0">
                <a:solidFill>
                  <a:srgbClr val="00B0F0">
                    <a:alpha val="99000"/>
                  </a:srgbClr>
                </a:solidFill>
                <a:latin typeface="Segoe UI Light" pitchFamily="34" charset="0"/>
              </a:rPr>
              <a:t> </a:t>
            </a:r>
          </a:p>
          <a:p>
            <a:pPr lvl="0"/>
            <a:r>
              <a:rPr kumimoji="0" lang="en-US" sz="3600" b="0" i="0" u="none" strike="noStrike" kern="1200" cap="none" spc="0" normalizeH="0" baseline="0" noProof="0" dirty="0" err="1">
                <a:ln>
                  <a:noFill/>
                </a:ln>
                <a:solidFill>
                  <a:srgbClr val="00B0F0">
                    <a:alpha val="99000"/>
                  </a:srgbClr>
                </a:solidFill>
                <a:effectLst/>
                <a:uLnTx/>
                <a:uFillTx/>
                <a:latin typeface="Segoe UI Light" pitchFamily="34" charset="0"/>
                <a:ea typeface="+mn-ea"/>
                <a:cs typeface="+mn-cs"/>
              </a:rPr>
              <a:t>DeployR</a:t>
            </a:r>
            <a:r>
              <a:rPr kumimoji="0" lang="en-US" sz="3600" b="0" i="0" u="none" strike="noStrike" kern="1200" cap="none" spc="0" normalizeH="0" baseline="0" noProof="0" dirty="0">
                <a:ln>
                  <a:noFill/>
                </a:ln>
                <a:solidFill>
                  <a:srgbClr val="00B0F0">
                    <a:alpha val="99000"/>
                  </a:srgbClr>
                </a:solidFill>
                <a:effectLst/>
                <a:uLnTx/>
                <a:uFillTx/>
                <a:latin typeface="Segoe UI Light" pitchFamily="34" charset="0"/>
                <a:ea typeface="+mn-ea"/>
                <a:cs typeface="+mn-cs"/>
              </a:rPr>
              <a:t> enterprise – comes pre-installed with Microsoft R server.</a:t>
            </a:r>
          </a:p>
          <a:p>
            <a:pPr lvl="0"/>
            <a:r>
              <a:rPr lang="en-US" sz="3600" dirty="0">
                <a:solidFill>
                  <a:srgbClr val="00B0F0">
                    <a:alpha val="99000"/>
                  </a:srgbClr>
                </a:solidFill>
                <a:latin typeface="Segoe UI Light" pitchFamily="34" charset="0"/>
              </a:rPr>
              <a:t>Microsoft R server is available on – windows, Linux SUSE and Mac OSX</a:t>
            </a:r>
          </a:p>
          <a:p>
            <a:pPr lvl="0"/>
            <a:endParaRPr lang="en-US" sz="3600" dirty="0">
              <a:solidFill>
                <a:srgbClr val="00B0F0">
                  <a:alpha val="99000"/>
                </a:srgbClr>
              </a:solidFill>
              <a:latin typeface="Segoe UI Light" pitchFamily="34" charset="0"/>
            </a:endParaRPr>
          </a:p>
        </p:txBody>
      </p:sp>
    </p:spTree>
    <p:extLst>
      <p:ext uri="{BB962C8B-B14F-4D97-AF65-F5344CB8AC3E}">
        <p14:creationId xmlns:p14="http://schemas.microsoft.com/office/powerpoint/2010/main" val="157247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Demo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3"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3600" dirty="0">
                <a:solidFill>
                  <a:srgbClr val="00B0F0">
                    <a:alpha val="99000"/>
                  </a:srgbClr>
                </a:solidFill>
                <a:latin typeface="Segoe UI Light" pitchFamily="34" charset="0"/>
              </a:rPr>
              <a:t>Check out the infrastructure – Microsoft R server on Linux</a:t>
            </a:r>
          </a:p>
          <a:p>
            <a:pPr lvl="0"/>
            <a:r>
              <a:rPr lang="en-US" sz="3600" dirty="0">
                <a:solidFill>
                  <a:srgbClr val="00B0F0">
                    <a:alpha val="99000"/>
                  </a:srgbClr>
                </a:solidFill>
                <a:latin typeface="Segoe UI Light" pitchFamily="34" charset="0"/>
              </a:rPr>
              <a:t>Check out the </a:t>
            </a: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dashboards</a:t>
            </a:r>
          </a:p>
          <a:p>
            <a:pPr lvl="0"/>
            <a:r>
              <a:rPr lang="en-US" sz="3600" dirty="0">
                <a:solidFill>
                  <a:srgbClr val="00B0F0">
                    <a:alpha val="99000"/>
                  </a:srgbClr>
                </a:solidFill>
                <a:latin typeface="Segoe UI Light" pitchFamily="34" charset="0"/>
              </a:rPr>
              <a:t>Run R scripts on server</a:t>
            </a:r>
          </a:p>
          <a:p>
            <a:pPr lvl="0"/>
            <a:r>
              <a:rPr lang="en-US" sz="3600" dirty="0">
                <a:solidFill>
                  <a:srgbClr val="00B0F0">
                    <a:alpha val="99000"/>
                  </a:srgbClr>
                </a:solidFill>
                <a:latin typeface="Segoe UI Light" pitchFamily="34" charset="0"/>
              </a:rPr>
              <a:t>Run R scripts as a </a:t>
            </a:r>
            <a:r>
              <a:rPr lang="en-US" sz="3600" dirty="0" err="1">
                <a:solidFill>
                  <a:srgbClr val="00B0F0">
                    <a:alpha val="99000"/>
                  </a:srgbClr>
                </a:solidFill>
                <a:latin typeface="Segoe UI Light" pitchFamily="34" charset="0"/>
              </a:rPr>
              <a:t>webservice</a:t>
            </a:r>
            <a:r>
              <a:rPr lang="en-US" sz="3600" dirty="0">
                <a:solidFill>
                  <a:srgbClr val="00B0F0">
                    <a:alpha val="99000"/>
                  </a:srgbClr>
                </a:solidFill>
                <a:latin typeface="Segoe UI Light" pitchFamily="34" charset="0"/>
              </a:rPr>
              <a:t> from a </a:t>
            </a:r>
            <a:r>
              <a:rPr lang="en-US" sz="3600" dirty="0" err="1">
                <a:solidFill>
                  <a:srgbClr val="00B0F0">
                    <a:alpha val="99000"/>
                  </a:srgbClr>
                </a:solidFill>
                <a:latin typeface="Segoe UI Light" pitchFamily="34" charset="0"/>
              </a:rPr>
              <a:t>.net</a:t>
            </a:r>
            <a:r>
              <a:rPr lang="en-US" sz="3600" dirty="0">
                <a:solidFill>
                  <a:srgbClr val="00B0F0">
                    <a:alpha val="99000"/>
                  </a:srgbClr>
                </a:solidFill>
                <a:latin typeface="Segoe UI Light" pitchFamily="34" charset="0"/>
              </a:rPr>
              <a:t> client </a:t>
            </a:r>
          </a:p>
        </p:txBody>
      </p:sp>
    </p:spTree>
    <p:extLst>
      <p:ext uri="{BB962C8B-B14F-4D97-AF65-F5344CB8AC3E}">
        <p14:creationId xmlns:p14="http://schemas.microsoft.com/office/powerpoint/2010/main" val="184973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2223" y="68729"/>
            <a:ext cx="11816862"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
                <a:srgbClr val="FFFF99"/>
              </a:buClr>
              <a:buSzPct val="120000"/>
              <a:buFontTx/>
              <a:buNone/>
              <a:tabLst/>
              <a:defRPr/>
            </a:pPr>
            <a:r>
              <a:rPr kumimoji="0" lang="en-US"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rPr>
              <a:t>Thanks !</a:t>
            </a:r>
            <a:endParaRPr kumimoji="0" lang="en-US" altLang="zh-CN" sz="5400" b="0" i="0" u="none" strike="noStrike" kern="0" cap="none" spc="-100" normalizeH="0" baseline="0" noProof="0" dirty="0">
              <a:ln w="3175">
                <a:noFill/>
              </a:ln>
              <a:gradFill flip="none" rotWithShape="1">
                <a:gsLst>
                  <a:gs pos="0">
                    <a:srgbClr val="595959"/>
                  </a:gs>
                  <a:gs pos="86000">
                    <a:srgbClr val="595959"/>
                  </a:gs>
                </a:gsLst>
                <a:lin ang="5400000" scaled="0"/>
                <a:tileRect/>
              </a:gradFill>
              <a:effectLst/>
              <a:uLnTx/>
              <a:uFillTx/>
              <a:latin typeface="Segoe UI Light" pitchFamily="34" charset="0"/>
              <a:cs typeface="Arial" charset="0"/>
            </a:endParaRPr>
          </a:p>
        </p:txBody>
      </p:sp>
      <p:sp>
        <p:nvSpPr>
          <p:cNvPr id="4" name="Text Placeholder 2"/>
          <p:cNvSpPr txBox="1">
            <a:spLocks/>
          </p:cNvSpPr>
          <p:nvPr/>
        </p:nvSpPr>
        <p:spPr>
          <a:xfrm>
            <a:off x="519248" y="1333502"/>
            <a:ext cx="11069014" cy="4865076"/>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3600" dirty="0">
                <a:solidFill>
                  <a:srgbClr val="00B0F0">
                    <a:alpha val="99000"/>
                  </a:srgbClr>
                </a:solidFill>
                <a:latin typeface="Segoe UI Light" pitchFamily="34" charset="0"/>
              </a:rPr>
              <a:t>Know more about </a:t>
            </a:r>
            <a:r>
              <a:rPr lang="en-US" sz="3600" dirty="0" err="1">
                <a:solidFill>
                  <a:srgbClr val="00B0F0">
                    <a:alpha val="99000"/>
                  </a:srgbClr>
                </a:solidFill>
                <a:latin typeface="Segoe UI Light" pitchFamily="34" charset="0"/>
              </a:rPr>
              <a:t>DeployR</a:t>
            </a:r>
            <a:r>
              <a:rPr lang="en-US" sz="3600" dirty="0">
                <a:solidFill>
                  <a:srgbClr val="00B0F0">
                    <a:alpha val="99000"/>
                  </a:srgbClr>
                </a:solidFill>
                <a:latin typeface="Segoe UI Light" pitchFamily="34" charset="0"/>
              </a:rPr>
              <a:t> from </a:t>
            </a:r>
            <a:r>
              <a:rPr lang="en-US" sz="3600">
                <a:solidFill>
                  <a:srgbClr val="00B0F0">
                    <a:alpha val="99000"/>
                  </a:srgbClr>
                </a:solidFill>
                <a:latin typeface="Segoe UI Light" pitchFamily="34" charset="0"/>
              </a:rPr>
              <a:t>here - </a:t>
            </a:r>
            <a:r>
              <a:rPr lang="en-US" sz="3600">
                <a:solidFill>
                  <a:srgbClr val="00B0F0">
                    <a:alpha val="99000"/>
                  </a:srgbClr>
                </a:solidFill>
                <a:latin typeface="Segoe UI Light" pitchFamily="34" charset="0"/>
                <a:hlinkClick r:id="rId2"/>
              </a:rPr>
              <a:t>https</a:t>
            </a:r>
            <a:r>
              <a:rPr lang="en-US" sz="3600">
                <a:solidFill>
                  <a:srgbClr val="00B0F0">
                    <a:alpha val="99000"/>
                  </a:srgbClr>
                </a:solidFill>
                <a:latin typeface="Segoe UI Light" pitchFamily="34" charset="0"/>
                <a:hlinkClick r:id="rId2"/>
              </a:rPr>
              <a:t>://msdn.microsoft.com/en-us/microsoft-r/deployr-about</a:t>
            </a:r>
            <a:r>
              <a:rPr lang="en-US" sz="3600">
                <a:solidFill>
                  <a:srgbClr val="00B0F0">
                    <a:alpha val="99000"/>
                  </a:srgbClr>
                </a:solidFill>
                <a:latin typeface="Segoe UI Light" pitchFamily="34" charset="0"/>
              </a:rPr>
              <a:t> </a:t>
            </a:r>
            <a:endParaRPr lang="en-US" sz="3600" dirty="0">
              <a:solidFill>
                <a:srgbClr val="00B0F0">
                  <a:alpha val="99000"/>
                </a:srgbClr>
              </a:solidFill>
              <a:latin typeface="Segoe UI Light" pitchFamily="34" charset="0"/>
            </a:endParaRPr>
          </a:p>
          <a:p>
            <a:pPr lvl="0"/>
            <a:r>
              <a:rPr lang="en-US" sz="3600" dirty="0">
                <a:solidFill>
                  <a:srgbClr val="00B0F0">
                    <a:alpha val="99000"/>
                  </a:srgbClr>
                </a:solidFill>
                <a:latin typeface="Segoe UI Light" pitchFamily="34" charset="0"/>
              </a:rPr>
              <a:t>Demos and this ppt can be found here - </a:t>
            </a:r>
            <a:r>
              <a:rPr lang="en-US" sz="3600" dirty="0">
                <a:solidFill>
                  <a:srgbClr val="00B0F0">
                    <a:alpha val="99000"/>
                  </a:srgbClr>
                </a:solidFill>
                <a:latin typeface="Segoe UI Light" pitchFamily="34" charset="0"/>
                <a:hlinkClick r:id="rId3"/>
              </a:rPr>
              <a:t>https://github.com/brijrajsingh/RDemo</a:t>
            </a:r>
            <a:r>
              <a:rPr lang="en-US" sz="3600" dirty="0">
                <a:solidFill>
                  <a:srgbClr val="00B0F0">
                    <a:alpha val="99000"/>
                  </a:srgbClr>
                </a:solidFill>
                <a:latin typeface="Segoe UI Light" pitchFamily="34" charset="0"/>
              </a:rPr>
              <a:t> </a:t>
            </a:r>
          </a:p>
        </p:txBody>
      </p:sp>
      <p:sp>
        <p:nvSpPr>
          <p:cNvPr id="6" name="TextBox 5"/>
          <p:cNvSpPr txBox="1"/>
          <p:nvPr/>
        </p:nvSpPr>
        <p:spPr>
          <a:xfrm>
            <a:off x="8499907" y="5440721"/>
            <a:ext cx="3446264" cy="1036937"/>
          </a:xfrm>
          <a:prstGeom prst="rect">
            <a:avLst/>
          </a:prstGeom>
          <a:noFill/>
        </p:spPr>
        <p:txBody>
          <a:bodyPr wrap="none" lIns="182832" tIns="146266" rIns="182832" bIns="146266" rtlCol="0">
            <a:spAutoFit/>
          </a:bodyPr>
          <a:lstStyle/>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hlinkClick r:id="rId4"/>
              </a:rPr>
              <a:t>brsingh@Microsoft.com</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a:p>
            <a:pPr marL="0" marR="0" lvl="0" indent="0"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rPr>
              <a:t>@</a:t>
            </a:r>
            <a:r>
              <a:rPr kumimoji="0" lang="en-US" sz="2399" b="0" i="0" u="none" strike="noStrike" kern="0" cap="none" spc="0" normalizeH="0" baseline="0" noProof="0" dirty="0" err="1">
                <a:ln>
                  <a:noFill/>
                </a:ln>
                <a:gradFill>
                  <a:gsLst>
                    <a:gs pos="2917">
                      <a:srgbClr val="343434"/>
                    </a:gs>
                    <a:gs pos="30000">
                      <a:srgbClr val="343434"/>
                    </a:gs>
                  </a:gsLst>
                  <a:lin ang="5400000" scaled="0"/>
                </a:gradFill>
                <a:effectLst/>
                <a:uLnTx/>
                <a:uFillTx/>
                <a:latin typeface="Segoe UI Light"/>
              </a:rPr>
              <a:t>brijrajsingh</a:t>
            </a:r>
            <a:endParaRPr kumimoji="0" lang="en-US" sz="2399" b="0" i="0" u="none" strike="noStrike" kern="0" cap="none" spc="0" normalizeH="0" baseline="0" noProof="0" dirty="0">
              <a:ln>
                <a:noFill/>
              </a:ln>
              <a:gradFill>
                <a:gsLst>
                  <a:gs pos="2917">
                    <a:srgbClr val="343434"/>
                  </a:gs>
                  <a:gs pos="30000">
                    <a:srgbClr val="343434"/>
                  </a:gs>
                </a:gsLst>
                <a:lin ang="5400000" scaled="0"/>
              </a:gradFill>
              <a:effectLst/>
              <a:uLnTx/>
              <a:uFillTx/>
              <a:latin typeface="Segoe UI Light"/>
            </a:endParaRPr>
          </a:p>
        </p:txBody>
      </p:sp>
    </p:spTree>
    <p:extLst>
      <p:ext uri="{BB962C8B-B14F-4D97-AF65-F5344CB8AC3E}">
        <p14:creationId xmlns:p14="http://schemas.microsoft.com/office/powerpoint/2010/main" val="1132712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185</Words>
  <Application>Microsoft Office PowerPoint</Application>
  <PresentationFormat>Widescreen</PresentationFormat>
  <Paragraphs>30</Paragraphs>
  <Slides>8</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Calibri</vt:lpstr>
      <vt:lpstr>Calibri Light</vt:lpstr>
      <vt:lpstr>Segoe UI</vt:lpstr>
      <vt:lpstr>Segoe UI Light</vt:lpstr>
      <vt:lpstr>Wingdings</vt:lpstr>
      <vt:lpstr>Office Theme</vt:lpstr>
      <vt:lpstr>1_Azure Event</vt:lpstr>
      <vt:lpstr>MS1444_Windows Azure Template 16x9_r08a</vt:lpstr>
      <vt:lpstr>Introduction to DeployR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R Server</dc:title>
  <dc:creator>Brij Raj Singh ((DX))</dc:creator>
  <cp:lastModifiedBy>Brij Raj Singh ((DX))</cp:lastModifiedBy>
  <cp:revision>15</cp:revision>
  <dcterms:created xsi:type="dcterms:W3CDTF">2016-10-07T10:12:15Z</dcterms:created>
  <dcterms:modified xsi:type="dcterms:W3CDTF">2016-10-07T10:54:24Z</dcterms:modified>
</cp:coreProperties>
</file>